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728" r:id="rId5"/>
    <p:sldMasterId id="2147483716" r:id="rId6"/>
  </p:sldMasterIdLst>
  <p:notesMasterIdLst>
    <p:notesMasterId r:id="rId17"/>
  </p:notesMasterIdLst>
  <p:handoutMasterIdLst>
    <p:handoutMasterId r:id="rId18"/>
  </p:handoutMasterIdLst>
  <p:sldIdLst>
    <p:sldId id="257" r:id="rId7"/>
    <p:sldId id="259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58" r:id="rId16"/>
  </p:sldIdLst>
  <p:sldSz cx="12188825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8" autoAdjust="0"/>
    <p:restoredTop sz="95952" autoAdjust="0"/>
  </p:normalViewPr>
  <p:slideViewPr>
    <p:cSldViewPr showGuides="1">
      <p:cViewPr varScale="1">
        <p:scale>
          <a:sx n="82" d="100"/>
          <a:sy n="82" d="100"/>
        </p:scale>
        <p:origin x="576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46FD8D-AC21-424D-8989-259659891727}" type="datetime1">
              <a:rPr lang="cs-CZ" smtClean="0">
                <a:solidFill>
                  <a:schemeClr val="tx2"/>
                </a:solidFill>
              </a:rPr>
              <a:pPr rtl="0"/>
              <a:t>24.11.2020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19C8944-8010-4712-BD31-6060E7428C87}" type="datetime1">
              <a:rPr lang="cs-CZ" smtClean="0"/>
              <a:pPr rtl="0"/>
              <a:t>24.11.2020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15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68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3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16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8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39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cs-CZ" smtClean="0"/>
              <a:pPr rtl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9CE34-E32E-41CF-8A33-311DCBFF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BFFD4A-9804-477C-9692-1931EADDB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CADE9-3F55-4AE5-A92F-46627DD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686612-D0A4-4426-8177-93066FE3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7D5BA-E14C-43C7-8A8F-F6E78F29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7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6AD5F-85FA-49FA-AD92-E45BA92E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4E15A2-3F91-4613-988C-6CDEC7C6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F65C0C-A641-40B1-A17E-8D64A1F9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DD0720-16BC-4E88-B540-139EBA21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040122-73D0-4BBE-95D1-2A3B5B2C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3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0C57D1-0A92-4D8A-9457-15E899DC9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6050E5-0E67-41EB-B849-612BA2B7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FC9E56-458B-41A1-B4F8-88BBBF53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01A05-96DA-4F68-AF69-718058EC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5F187-DA40-4F4D-B76E-1AABDB92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2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84262-E2C7-414A-A687-7A58E4248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C1C73B-0243-4AE9-A7E0-F05DC88A3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E10FAA-81FE-4B03-924A-0741C54F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F8BFB9-F0AD-4979-8876-7E2C1385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D48ACC-83AF-468E-A2AE-8995EE70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33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1B720-07F6-4ECE-8D99-0F7D6216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E6CA8-82FD-4FBC-98DD-6B4E5A11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150CD3-9D52-4C9C-8AC3-5972AED9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FC2AB6-2B2D-4E51-A298-6557CF4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300D8-409C-499F-971F-A8FBE30B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6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F241B-13A9-4223-83F8-526B92EA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62B8CE-0ADE-4D0D-B907-CDDBC4AB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3578B-3F4D-4D84-A5EA-85C47778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33F08B-235A-493B-93C9-1C4D4022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D14B5-E621-4EE8-B6AD-4B022137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1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4B67-DE71-4F67-B4FF-E09B5DEC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4A29E-ACC5-4B18-98F2-D06F899E9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7B4874-20D4-45C1-9974-16B85730E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540DEF-5EBD-4765-A842-7B145F23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D2F55C-6CF5-4716-832A-5A4E542F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507188-8E35-4700-B05B-52FE220C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0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B7EFA-CB66-44E8-AC55-DF937FF7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2298AD-4D62-4B18-896A-C921530FB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F3FF38-73C0-4205-A65B-AF592D065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37B32AA-8145-404D-B034-31EC4957E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0BD63D-6715-4686-8472-B9B3792CE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A8D053-F36D-4AB4-8B9B-3DB754FB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E96887-966C-4C96-84FF-B40C216E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324EDD-4208-4191-8FF3-2038BF77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C267B-0134-4435-88FA-51E7FB76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B3EDA6-28F8-43BD-A117-9B2F317D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BBEF1A-A4C8-4850-85A1-16E1A4F3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58D220-6CCB-4638-992E-415A0018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9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8E066A5-5827-4C83-B829-FE9BE5C9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683C83-2CD2-4063-8BD6-16707E3B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92CA3D-C460-478F-BAAD-A5B930C2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0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2B159-0A24-4B7E-BF33-F0677E49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47FCF-6EA2-4F11-BBE0-2FBC69AA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9368AC-2F7D-4362-8A6B-EC921A1F2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146F6F-08F3-4B16-8195-9F35DFAB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C20A8B-F814-4AEC-A7B2-3331043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D0A25-E76B-49E7-A66E-338488EF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6BD23-5565-46C2-B622-D35A75BA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67E58-DDC1-4EA5-A658-9E0890CF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4F7A2E-BEDA-4D26-B4F2-37D6A6D0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E075D-28BC-4D9E-A95E-A5A190C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F49E8-393B-4B6C-8E0F-4B14FFF2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7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4CA4D-6430-4BAE-8ED8-DC80C729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548CEE-D795-430E-9127-E520FFEF3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2DCF65-7500-4ED5-9CF5-D7DEBE037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C388E7-0D42-4176-872E-0523550B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7C14BF-002C-4CA4-88B5-6D30F424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3BB07B-5133-431C-8852-EDE44558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4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B9BB0-7848-446A-8AC4-3A7FF4CE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581D5D-D9CC-4C8D-A525-5F68329AE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35079-8335-4503-9283-ED2F30F1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FF0AC-DBFC-417C-9F6E-717950C9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1DBE3-B8B6-42BB-96F1-F7EAD8D4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09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F16851-3E33-475C-8D1D-6CADC5B07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9F3FF1-EE4F-4180-9507-43D2DF8C2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102757-A9BF-4A80-9FEB-7CD63505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5C72FC-4FB1-4299-A3CE-8BAD08F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A05EFD-E53E-4DFC-A445-070023A1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86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E897C-F797-4395-BA05-34ECE2112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F3C2DE-CABF-46BD-B880-0464EC02E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FDF4B-1025-40E4-B65B-70F6054F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26F072-0934-416D-927B-0B4B05ED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07EF1-D305-4EA7-A0EF-5DA6AA30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31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01DE0-EC3A-4B4E-8DE6-E9E0EE62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16822-6CB6-406F-A20F-E0877AA9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35316-E026-47EB-9E46-59A9BA50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392B89-F440-4E92-BB55-9E6B36F1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FDD02D-E038-4567-9383-C5A4BA5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828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05108-2BEF-4959-856E-01D20E59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F29939-B576-4F8E-A2F5-C4FBB52A7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B53E63-C1C9-405C-AA91-DE597552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E2B0C9-7EA6-4F8B-A540-58E1D595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1BF83-B458-4F4E-80DD-DB4B2249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65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2C78E-B7F5-424F-940C-C2289245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5678B0-C8BD-4C10-934E-FD1922D10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DA48D9-653B-48F0-87A1-CAFA49461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8588D9-E43A-415F-B1A8-A3990F60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7A58C5-75B4-43BC-8DB5-BA48DA09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B214A2-E88E-4C2C-9E03-93008D2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04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7C209-B2B3-4C50-9FC5-99F6B707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E61C02-F376-4508-BA69-F6DA4023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4B452B-7AA6-495F-843B-68D035241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598C21-389C-4FFC-A0B6-636A4D776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57859E-05F8-448B-B0C5-0D7881480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6547E3-59AB-4787-9BD8-332F65CD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4CD203-BF4B-4CE7-9C80-E66F4A57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A5CB5C-64D3-44B0-AC91-0D2A76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42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D3BB4-7133-44CB-81B1-3DC05FDE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70A038-CA2B-46A8-9691-1738CC2C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787F78-4488-4CEE-B9E2-A8EDE258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F88FB9-5579-4570-BF71-06FA3AB8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014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A4BAFA-C0CC-4D82-B4EF-111236E9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332D35-CE3A-425B-AA81-56FBCDEC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2505FC-39C0-4DCF-97FC-2B8FC45E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5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6AC7E-D30E-4846-A5F6-08AC17BB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10D600-DFAF-4910-8414-2E19F6E4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2E7095-AD22-4AB3-9974-5DE73000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AE1AC-9D10-4C19-8D2A-F46210FA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54A082-444E-4C67-B898-2E4A6871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8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2D837-92A3-43F0-9BC8-BE060F02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9AA76-3800-4A65-8670-268D2CE3D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405DF7-092C-4150-8056-410E0694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5EA979-917A-4131-BD6E-D41D07FA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B179E2-DC16-4C8F-A3A5-7FE9C53A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A3E2EE-679E-4FB4-A0EB-0A6941E1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359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DC3AB-3734-4A73-897F-78CA6C62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AC7ED0-E417-4C17-8F14-EB41A4D06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C66308-0E78-477D-9C6D-2AFB0CAE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5E1D8C-2A5F-4A1C-BCEC-5739A078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C71EB7-3EF8-4AD9-881D-344B8454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95A544-41CF-402C-A083-7EC4E314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77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43E96-0A2E-41CC-9522-508105E7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566986-076A-4E01-BF9D-5F078F574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4BF0D6-3DCF-4087-AB25-D704B6E5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C35585-8ECB-435B-98BF-7C52F264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B2D80C-483C-4AFF-BFFA-C8FFFA9B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868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F89B71-FA82-4AC3-885A-ED1CA1251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CC42B1-A2B8-402A-976C-1923138D8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0160B-DE44-4E2E-B2F9-9946AC96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E86557-0611-40FF-9344-BD54BF7F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C162B4-5C3B-4D9C-B3E7-6B801A06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8B1B1-6C70-4F10-8B2A-494FE9AB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60603-D4BE-4EF6-96B1-3F3B667F3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6AC8D5-53BF-484D-B737-F35B5C41B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B1D115-C819-4AF8-B3C7-0F0E9CC0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CD1D86-4C98-4DBA-B59B-71644238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51EDD-800E-4CAC-9C5F-14BA233A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4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98560-F8AE-4F88-9FCB-815FF81B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35CC3-53BC-4E9E-B223-7770EC115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699F29-B81F-4DC0-9910-6FBFDF3A5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748F89-494D-4B55-8DCB-37323489B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EF90E5-473E-4027-9DF6-62483B943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41E699-6C5A-4DCC-AC28-ED45C456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CC9398-0365-4493-943E-765FAE42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ED2566-4641-4EBC-95FC-0142F7CB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0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2DAA8-24E7-47B0-BFC9-76FC639D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728043-B069-4DA1-A537-6218833E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984458-FD28-4927-8C37-E1EC4D7E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272046-67C6-4E3C-A242-6B6CD15C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3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E9CEEC-0090-441C-8AC4-EC34AD57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C4D6B5-C4A8-425E-A108-77EFCD56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335059-DC58-4FF5-AB82-8085B771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6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14FD8-D565-4C9E-AE42-0FA1DA00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F5518-B744-43B8-A8BE-10D1841F2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77852-F3F6-4753-AC67-220B8F3B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B072FE-5AAE-4D20-B76A-C9EC7C2F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6A2FAE-C87A-4A94-90C3-CFC94786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94C8EE-5702-41D7-8DA5-BD4B0490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4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19C7C-0E34-4C62-9902-29055A3B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A06598-5696-4607-9779-9515488D2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CF0910-A909-4240-8388-8262D38E7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9FE291-C34C-405C-8D3A-0CB22785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EC8BDF-8836-4B2F-A6ED-45EA2F62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A69B7-1D47-4C2F-B83C-B90DAB1C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9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749278-947A-4EC1-B3BC-320E26F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20AF24-C81C-4CA3-A461-7E28DC64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51ED29-842C-4A3C-9B8E-6220A527F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B80A7-F389-465B-A147-E1B49F50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2BD12D-3BF5-485A-ADBE-D7120537E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1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9C8C4D-D9E8-4321-AD1A-53F6D22A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B275C4-54EF-4934-93B3-87C10AF3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CC10BD-241A-4D58-B4DA-5A78AC794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2BEDC9-27F7-4A75-B1D8-84DE46FB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8AD3F6-321E-4343-AE5D-5100501B2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6153-F012-4B25-AF6F-D951C269AA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08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45D65B-B744-47C4-BF19-414EAA43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2BCC90-7186-4183-AE06-1E5DC8B30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07DEDB-1B2B-4BCC-9FD1-9E517EC15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www.edukra.cz</a:t>
            </a:r>
          </a:p>
        </p:txBody>
      </p:sp>
    </p:spTree>
    <p:extLst>
      <p:ext uri="{BB962C8B-B14F-4D97-AF65-F5344CB8AC3E}">
        <p14:creationId xmlns:p14="http://schemas.microsoft.com/office/powerpoint/2010/main" val="34138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kra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374332" y="1268760"/>
            <a:ext cx="7008574" cy="661640"/>
          </a:xfrm>
        </p:spPr>
        <p:txBody>
          <a:bodyPr rtlCol="0">
            <a:noAutofit/>
          </a:bodyPr>
          <a:lstStyle/>
          <a:p>
            <a:pPr algn="ctr" rtl="0"/>
            <a:r>
              <a:rPr lang="cs-CZ" sz="3200" dirty="0"/>
              <a:t>SOŠ a SOU </a:t>
            </a:r>
          </a:p>
          <a:p>
            <a:pPr algn="ctr" rtl="0"/>
            <a:r>
              <a:rPr lang="cs-CZ" sz="3200" b="1" dirty="0"/>
              <a:t>Kralupy nad Vltavou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D3FE30-25A2-4604-80D5-6F746E5D0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183" y="2780928"/>
            <a:ext cx="1981200" cy="2389632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0A709A-1E31-43EB-AEFC-3E4B927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37AA31-8DF8-4932-B763-11848D821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85" y="476672"/>
            <a:ext cx="5226627" cy="54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obloha, exteriér, travnaté&#10;&#10;Popis byl vytvořen automaticky">
            <a:extLst>
              <a:ext uri="{FF2B5EF4-FFF2-40B4-BE49-F238E27FC236}">
                <a16:creationId xmlns:a16="http://schemas.microsoft.com/office/drawing/2014/main" id="{9ECA4402-FF4C-4401-A704-2AE72CA4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103518"/>
            <a:ext cx="9968656" cy="665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6F51EB4-3B89-49FB-A074-4DC51C364F34}"/>
              </a:ext>
            </a:extLst>
          </p:cNvPr>
          <p:cNvSpPr txBox="1"/>
          <p:nvPr/>
        </p:nvSpPr>
        <p:spPr>
          <a:xfrm>
            <a:off x="1512000" y="4968000"/>
            <a:ext cx="738721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cs-CZ" sz="2000" dirty="0">
                <a:solidFill>
                  <a:schemeClr val="bg1">
                    <a:lumMod val="95000"/>
                  </a:schemeClr>
                </a:solidFill>
              </a:rPr>
              <a:t>Střední odborná škola a Střední odborné učiliště Kralupy nad Vltavou,</a:t>
            </a:r>
            <a:br>
              <a:rPr lang="cs-CZ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000" b="1" dirty="0">
                <a:solidFill>
                  <a:schemeClr val="bg1">
                    <a:lumMod val="95000"/>
                  </a:schemeClr>
                </a:solidFill>
              </a:rPr>
              <a:t>Cesta brigádníků 693</a:t>
            </a:r>
            <a:br>
              <a:rPr lang="cs-CZ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000" dirty="0">
                <a:solidFill>
                  <a:schemeClr val="bg1">
                    <a:lumMod val="95000"/>
                  </a:schemeClr>
                </a:solidFill>
              </a:rPr>
              <a:t>278 01 Kralupy nad Vltavou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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315 727 709,   315 723 415,   315 727 221</a:t>
            </a:r>
          </a:p>
          <a:p>
            <a:pPr>
              <a:lnSpc>
                <a:spcPct val="95000"/>
              </a:lnSpc>
            </a:pPr>
            <a:endParaRPr lang="cs-CZ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7CA7F3-B022-485B-8CA8-F1AD0BBF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DF43F4-C0C7-4ABE-89CD-BB98A1255ECB}"/>
              </a:ext>
            </a:extLst>
          </p:cNvPr>
          <p:cNvSpPr txBox="1"/>
          <p:nvPr/>
        </p:nvSpPr>
        <p:spPr>
          <a:xfrm>
            <a:off x="5230316" y="659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hlinkClick r:id="rId4"/>
              </a:rPr>
              <a:t>www.edukra.cz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16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168" y="0"/>
            <a:ext cx="3218075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925" y="1268760"/>
            <a:ext cx="2822540" cy="4501127"/>
          </a:xfrm>
        </p:spPr>
        <p:txBody>
          <a:bodyPr rtlCol="0" anchor="t">
            <a:normAutofit/>
          </a:bodyPr>
          <a:lstStyle/>
          <a:p>
            <a:pPr algn="r"/>
            <a:r>
              <a:rPr lang="cs-CZ" sz="3200" b="1" dirty="0">
                <a:solidFill>
                  <a:srgbClr val="FFFFFF"/>
                </a:solidFill>
              </a:rPr>
              <a:t>Proč studovat u nás: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5B6080-98C8-4D4C-8A4D-DFE3CF51D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6513" y="1608667"/>
            <a:ext cx="3421067" cy="4501127"/>
          </a:xfrm>
        </p:spPr>
        <p:txBody>
          <a:bodyPr>
            <a:normAutofit/>
          </a:bodyPr>
          <a:lstStyle/>
          <a:p>
            <a:endParaRPr lang="cs-CZ" sz="1300" dirty="0"/>
          </a:p>
          <a:p>
            <a:r>
              <a:rPr lang="cs-CZ" sz="1300" dirty="0"/>
              <a:t>- naši absolventi se dobře uplatňují na trhu práce</a:t>
            </a:r>
          </a:p>
          <a:p>
            <a:r>
              <a:rPr lang="cs-CZ" sz="1300" dirty="0"/>
              <a:t>- jsme státní škola s téměř 60letou tradicí</a:t>
            </a:r>
          </a:p>
          <a:p>
            <a:r>
              <a:rPr lang="cs-CZ" sz="1300" dirty="0"/>
              <a:t>- poprvé jsme přivítali své žáky 1. 10. 1961</a:t>
            </a:r>
          </a:p>
          <a:p>
            <a:r>
              <a:rPr lang="cs-CZ" sz="1300" dirty="0"/>
              <a:t>- pokračujeme v dlouholeté tradici školy a vyučujeme žáky v technických oborech chemických, strojním, elektro a IT</a:t>
            </a:r>
          </a:p>
          <a:p>
            <a:r>
              <a:rPr lang="cs-CZ" sz="1300" dirty="0"/>
              <a:t>- naším zřizovatelem je Středočeský kraj</a:t>
            </a:r>
          </a:p>
          <a:p>
            <a:r>
              <a:rPr lang="cs-CZ" sz="1300" dirty="0"/>
              <a:t>- jsme jedinou střední školou v kraji s chemickými obory</a:t>
            </a:r>
          </a:p>
          <a:p>
            <a:r>
              <a:rPr lang="cs-CZ" sz="1300" dirty="0"/>
              <a:t>- jsme místním centrem celoživotního vzdělávání.</a:t>
            </a:r>
          </a:p>
          <a:p>
            <a:r>
              <a:rPr lang="cs-CZ" sz="1300" dirty="0"/>
              <a:t>- spolupracujeme s VŠCHT, Krajskou hospodářskou komorou, Nadací Unipetrol, Chemickou asociací, firmou </a:t>
            </a:r>
            <a:r>
              <a:rPr lang="cs-CZ" sz="1300" dirty="0" err="1"/>
              <a:t>Synthos</a:t>
            </a:r>
            <a:r>
              <a:rPr lang="cs-CZ" sz="1300" dirty="0"/>
              <a:t>, a. s., a řadou sociálních partnerů regionu</a:t>
            </a:r>
          </a:p>
          <a:p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254652" y="1916832"/>
            <a:ext cx="3421066" cy="4501127"/>
          </a:xfrm>
        </p:spPr>
        <p:txBody>
          <a:bodyPr rtlCol="0">
            <a:normAutofit/>
          </a:bodyPr>
          <a:lstStyle/>
          <a:p>
            <a:r>
              <a:rPr lang="cs-CZ" sz="1400" dirty="0"/>
              <a:t>- spolupracujeme se základními školami </a:t>
            </a:r>
            <a:r>
              <a:rPr lang="cs-CZ" sz="1400" dirty="0" err="1"/>
              <a:t>Kralupska</a:t>
            </a:r>
            <a:endParaRPr lang="cs-CZ" sz="1400" dirty="0"/>
          </a:p>
          <a:p>
            <a:r>
              <a:rPr lang="cs-CZ" sz="1400" dirty="0"/>
              <a:t>- pořádáme kurzy a kroužky pro žáky ZŠ</a:t>
            </a:r>
          </a:p>
          <a:p>
            <a:r>
              <a:rPr lang="cs-CZ" sz="1400" dirty="0"/>
              <a:t>- jsme příjemci dotací z evropských fondů (OPVK, Leonardo da Vinci, EU peníze SŠ, Erasmus+, IROP, ITI PMO, IKAP II, OP VVV)</a:t>
            </a:r>
          </a:p>
          <a:p>
            <a:r>
              <a:rPr lang="cs-CZ" sz="1400" dirty="0"/>
              <a:t>- jsme pořadateli odborných stáží našich žáků v zahraničí (SR a SRN) a žáků partnerských škol u nás</a:t>
            </a:r>
          </a:p>
          <a:p>
            <a:r>
              <a:rPr lang="cs-CZ" sz="1400" dirty="0"/>
              <a:t>- organizujeme žákovské lyžařské kurzy, sportovní kurzy, zahraniční zájezdy</a:t>
            </a:r>
          </a:p>
          <a:p>
            <a:r>
              <a:rPr lang="cs-CZ" sz="1400" dirty="0"/>
              <a:t>- modernizujeme školu novým vybavením, přístroji a technikou</a:t>
            </a:r>
          </a:p>
          <a:p>
            <a:r>
              <a:rPr lang="cs-CZ" sz="1400" dirty="0"/>
              <a:t>- uplatňujeme individuální přístup k žákům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517F4F-BDA2-4564-9FD7-E3CF0343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8031" y="2708920"/>
            <a:ext cx="10506768" cy="1076914"/>
          </a:xfrm>
          <a:ln>
            <a:noFill/>
          </a:ln>
        </p:spPr>
        <p:txBody>
          <a:bodyPr rtlCol="0" anchor="ctr"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Studijní obory:</a:t>
            </a: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552" y="0"/>
            <a:ext cx="10503720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028" y="1512994"/>
            <a:ext cx="105037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D89849-26B4-4A7B-800F-A950999D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092880-B3AC-4BC7-8892-F5921B97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38" y="191386"/>
            <a:ext cx="4619754" cy="67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374" y="0"/>
            <a:ext cx="10907451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844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6766" y="2"/>
            <a:ext cx="6184146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558" y="450925"/>
            <a:ext cx="3854716" cy="4371974"/>
          </a:xfrm>
        </p:spPr>
        <p:txBody>
          <a:bodyPr rtlCol="0">
            <a:normAutofit/>
          </a:bodyPr>
          <a:lstStyle/>
          <a:p>
            <a:r>
              <a:rPr lang="cs-CZ" sz="1600" dirty="0">
                <a:solidFill>
                  <a:srgbClr val="3F3F3F"/>
                </a:solidFill>
              </a:rPr>
              <a:t>18-20-M/01</a:t>
            </a:r>
            <a:br>
              <a:rPr lang="cs-CZ" dirty="0">
                <a:solidFill>
                  <a:srgbClr val="3F3F3F"/>
                </a:solidFill>
              </a:rPr>
            </a:br>
            <a:r>
              <a:rPr lang="cs-CZ" sz="2400" b="1" dirty="0">
                <a:solidFill>
                  <a:srgbClr val="3F3F3F"/>
                </a:solidFill>
              </a:rPr>
              <a:t>Informační technologie - počítačové sítě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3907" y="764704"/>
            <a:ext cx="5884918" cy="5636373"/>
          </a:xfrm>
        </p:spPr>
        <p:txBody>
          <a:bodyPr rtlCol="0" anchor="ctr">
            <a:normAutofit/>
          </a:bodyPr>
          <a:lstStyle/>
          <a:p>
            <a:r>
              <a:rPr lang="cs-CZ" sz="1200" b="1" dirty="0">
                <a:solidFill>
                  <a:srgbClr val="FFFFFF"/>
                </a:solidFill>
              </a:rPr>
              <a:t>Čtyřletý studijní obor zakončený maturitní zkouškou. </a:t>
            </a:r>
            <a:br>
              <a:rPr lang="cs-CZ" sz="1200" b="1" dirty="0">
                <a:solidFill>
                  <a:srgbClr val="FFFFFF"/>
                </a:solidFill>
              </a:rPr>
            </a:br>
            <a:endParaRPr lang="cs-CZ" sz="1200" dirty="0">
              <a:solidFill>
                <a:srgbClr val="FFFFFF"/>
              </a:solidFill>
            </a:endParaRPr>
          </a:p>
          <a:p>
            <a:r>
              <a:rPr lang="cs-CZ" sz="1200" b="1" dirty="0">
                <a:solidFill>
                  <a:srgbClr val="FFFFFF"/>
                </a:solidFill>
              </a:rPr>
              <a:t>Absolvent se uplatní: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Absolventi se s ohledem na příslušnou specializaci mohou uplatnit především v oblastech: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návrhů a realizace HW řešení odpovídajících účelu nasazení;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údržby prostředků IT z hlediska HW;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programování a vývoji uživatelských, databázových a webových řešení;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instalací a správy aplikačního SW;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instalací a správy OS;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návrhů, realizace a administrace sítí;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kvalifikovaného prodeje prostředků IT včetně poradenství;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obecné i specializované podpory uživatelů prostředků IT. </a:t>
            </a:r>
          </a:p>
          <a:p>
            <a:r>
              <a:rPr lang="cs-CZ" sz="1200" b="1" dirty="0">
                <a:solidFill>
                  <a:srgbClr val="FFFFFF"/>
                </a:solidFill>
              </a:rPr>
              <a:t>Pracovním zařazením se absolvent uplatní jako: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správce počítačových sítí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správce operačních systémů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pracovník uživatelské podpory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programátor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systémový správce pracovišť vybavených rozsáhlým aplikačním softwarem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školící technik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obchodník s prostředky IT aj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technik 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EBC778-798D-4C6B-A54E-08DFA878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2834" y="6361390"/>
            <a:ext cx="4113728" cy="365125"/>
          </a:xfrm>
        </p:spPr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90E78E-6D9B-4B78-8E2A-9EF2A1F54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1" y="3642575"/>
            <a:ext cx="2485714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121857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66186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655" y="1153572"/>
            <a:ext cx="3199566" cy="4461163"/>
          </a:xfrm>
        </p:spPr>
        <p:txBody>
          <a:bodyPr rtlCol="0">
            <a:normAutofit/>
          </a:bodyPr>
          <a:lstStyle/>
          <a:p>
            <a:r>
              <a:rPr lang="it-IT" sz="1400" dirty="0">
                <a:solidFill>
                  <a:srgbClr val="FFFFFF"/>
                </a:solidFill>
              </a:rPr>
              <a:t>29-42-M/01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Analýza potravin </a:t>
            </a:r>
          </a:p>
        </p:txBody>
      </p:sp>
      <p:sp>
        <p:nvSpPr>
          <p:cNvPr id="3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48435" y="2455479"/>
            <a:ext cx="4082370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6149" y="591344"/>
            <a:ext cx="6904693" cy="5585619"/>
          </a:xfrm>
        </p:spPr>
        <p:txBody>
          <a:bodyPr rtlCol="0" anchor="ctr">
            <a:normAutofit/>
          </a:bodyPr>
          <a:lstStyle/>
          <a:p>
            <a:r>
              <a:rPr lang="cs-CZ" sz="1300" b="1" dirty="0"/>
              <a:t>Čtyřletý studijní obor zakončený maturitní zkouškou. Absolventi tohoto oboru jsou připraveni pro výkon ve sféře podnikatelské i zaměstnanecké činnosti.</a:t>
            </a:r>
            <a:endParaRPr lang="cs-CZ" sz="1300" dirty="0"/>
          </a:p>
          <a:p>
            <a:r>
              <a:rPr lang="cs-CZ" sz="1300" dirty="0"/>
              <a:t>Studiem se žáci připravují na kontrolu jakosti při výrobě potravin, zajišťují vstupní, mezioperační a výstupní kontrolu potravinářských surovin, polotovarů a hotových výrobků.</a:t>
            </a:r>
          </a:p>
          <a:p>
            <a:r>
              <a:rPr lang="cs-CZ" sz="1300" dirty="0"/>
              <a:t>Po úspěšném vykonání maturitní zkoušky je absolvent připraven pro práci laboranta v oblasti kontroly jakosti potravin v podnicích a institucích zabývajících se mikrobiologickými, chemickými, biologickými a fyzikálně-chemickými rozbory, např. v provozních laboratořích potravinářských závodů, státních laboratořích inspekce potravin, soukromých akreditovaných laboratořích, úpravnách vod a čistírnách odpadních vod a v institucích ochrany životního prostředí.</a:t>
            </a:r>
          </a:p>
          <a:p>
            <a:r>
              <a:rPr lang="cs-CZ" sz="1300" b="1" dirty="0"/>
              <a:t>Další možnost uplatnění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výrobní provozy potravinářských závodů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oblast nákupu surovin a pomocných látek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odbyt a prodej surovin a potravinářských výrobků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obchodní firmy v oblasti marketingu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oblast kontroly a péče o životní prostředí</a:t>
            </a:r>
          </a:p>
          <a:p>
            <a:r>
              <a:rPr lang="cs-CZ" sz="1300" b="1" dirty="0"/>
              <a:t>Absolventi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dovedou uživatelským způsobem využívat výpočetní techniku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orientují se v základech ekonomické stránky výroby a servisu alespoň na úrovni potřebné pro živnostenské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mohou se ucházet o studium na vysokých školách i všech forem pomaturitního studia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F708A0-68F4-453B-B5AF-D91854CD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6" name="Obrázek 5" descr="Obsah obrázku jídlo, interiér, talíř, ovoce&#10;&#10;Popis byl vytvořen automaticky">
            <a:extLst>
              <a:ext uri="{FF2B5EF4-FFF2-40B4-BE49-F238E27FC236}">
                <a16:creationId xmlns:a16="http://schemas.microsoft.com/office/drawing/2014/main" id="{70AF1668-0D3A-4BF3-BF16-7DFC08857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59" y="4221088"/>
            <a:ext cx="2609524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05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126" y="1529547"/>
            <a:ext cx="3668205" cy="2760098"/>
          </a:xfrm>
        </p:spPr>
        <p:txBody>
          <a:bodyPr rtlCol="0">
            <a:normAutofit/>
          </a:bodyPr>
          <a:lstStyle/>
          <a:p>
            <a:r>
              <a:rPr lang="de-DE" sz="1200" dirty="0">
                <a:solidFill>
                  <a:srgbClr val="FFFFFF"/>
                </a:solidFill>
              </a:rPr>
              <a:t>26-41-L/01</a:t>
            </a:r>
            <a:br>
              <a:rPr lang="de-DE" sz="3700" dirty="0">
                <a:solidFill>
                  <a:srgbClr val="FFFFFF"/>
                </a:solidFill>
              </a:rPr>
            </a:br>
            <a:r>
              <a:rPr lang="de-DE" sz="3700" b="1" dirty="0">
                <a:solidFill>
                  <a:srgbClr val="FFFFFF"/>
                </a:solidFill>
              </a:rPr>
              <a:t>Mechanik </a:t>
            </a:r>
            <a:r>
              <a:rPr lang="de-DE" sz="3700" b="1" dirty="0" err="1">
                <a:solidFill>
                  <a:srgbClr val="FFFFFF"/>
                </a:solidFill>
              </a:rPr>
              <a:t>elektrotechnik</a:t>
            </a:r>
            <a:r>
              <a:rPr lang="de-DE" sz="37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8987" y="801866"/>
            <a:ext cx="5304703" cy="5230634"/>
          </a:xfrm>
        </p:spPr>
        <p:txBody>
          <a:bodyPr rtlCol="0" anchor="ctr">
            <a:normAutofit/>
          </a:bodyPr>
          <a:lstStyle/>
          <a:p>
            <a:r>
              <a:rPr lang="cs-CZ" sz="1300" b="1" dirty="0">
                <a:solidFill>
                  <a:srgbClr val="000000"/>
                </a:solidFill>
              </a:rPr>
              <a:t>Čtyřletý studijní obor  zakončený maturitní zkouškou.</a:t>
            </a:r>
            <a:endParaRPr lang="cs-CZ" sz="1300" dirty="0">
              <a:solidFill>
                <a:srgbClr val="000000"/>
              </a:solidFill>
            </a:endParaRPr>
          </a:p>
          <a:p>
            <a:r>
              <a:rPr lang="cs-CZ" sz="1300" b="1" dirty="0">
                <a:solidFill>
                  <a:srgbClr val="000000"/>
                </a:solidFill>
              </a:rPr>
              <a:t>Absolvent se uplatní:</a:t>
            </a:r>
            <a:endParaRPr lang="cs-CZ" sz="13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při činnostech spojených s návrhy, výrobou, montáží, údržbou, oživováním, seřizováním, zkoušením, testováním, servisem, opravami a obsluhou elektrotechnických zařízení, elektrických strojů, přístrojů a rozvodných sítí, elektronických systémů z oblasti automatizace, měřicí a regulační techniky, výpočetní techniky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v podnicích a soukromé sféře, kde se při výrobě používají automatizované výrobní linky, automatizované výrobní procesy a kde je výroba řízena programovatelnými automaty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ve firmách zabývajících se přenosem informací a dat</a:t>
            </a:r>
          </a:p>
          <a:p>
            <a:r>
              <a:rPr lang="cs-CZ" sz="1300" b="1" dirty="0">
                <a:solidFill>
                  <a:srgbClr val="000000"/>
                </a:solidFill>
              </a:rPr>
              <a:t>Pracovním zařazením se absolvent uplatní:</a:t>
            </a:r>
            <a:endParaRPr lang="cs-CZ" sz="13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jako elektromechanik, mechanik elektronik, elektrotechnik, revizní technik, energetik, </a:t>
            </a:r>
            <a:r>
              <a:rPr lang="cs-CZ" sz="1300" dirty="0" err="1">
                <a:solidFill>
                  <a:srgbClr val="000000"/>
                </a:solidFill>
              </a:rPr>
              <a:t>elektrodispečer</a:t>
            </a:r>
            <a:r>
              <a:rPr lang="cs-CZ" sz="1300" dirty="0">
                <a:solidFill>
                  <a:srgbClr val="000000"/>
                </a:solidFill>
              </a:rPr>
              <a:t>, zkušební technik, servisní technik, školící technik, provozní technik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jako opravář elektrických spotřebičů, výpočetní a spotřební elektroniky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programátor řídicích systémů</a:t>
            </a:r>
          </a:p>
          <a:p>
            <a:r>
              <a:rPr lang="cs-CZ" sz="1300" dirty="0">
                <a:solidFill>
                  <a:srgbClr val="000000"/>
                </a:solidFill>
              </a:rPr>
              <a:t>v obchodě a službách zabývajících se distribucí a prodejem elektrotechnických a elektronických zařízení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68550-36B0-48AA-8116-2275DA5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E15E4DC-4B42-4C4F-A82E-D31F334C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87" y="3913298"/>
            <a:ext cx="22288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301" y="157946"/>
            <a:ext cx="4988590" cy="5413248"/>
          </a:xfrm>
        </p:spPr>
        <p:txBody>
          <a:bodyPr rtlCol="0">
            <a:normAutofit/>
          </a:bodyPr>
          <a:lstStyle/>
          <a:p>
            <a:r>
              <a:rPr lang="cs-CZ" sz="3600"/>
              <a:t>28-42-L/01</a:t>
            </a:r>
            <a:br>
              <a:rPr lang="cs-CZ" sz="3600"/>
            </a:br>
            <a:r>
              <a:rPr lang="cs-CZ" sz="3600" b="1"/>
              <a:t>Chemik operátor - farmaceutická výroba </a:t>
            </a:r>
            <a:endParaRPr lang="cs-CZ" sz="3600" b="1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574" y="2994299"/>
            <a:ext cx="1345385" cy="668236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04" y="2760358"/>
            <a:ext cx="418137" cy="41802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703" y="4124955"/>
            <a:ext cx="635171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304" y="4621062"/>
            <a:ext cx="224288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3026" y="5597890"/>
            <a:ext cx="2982163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3254" y="5280604"/>
            <a:ext cx="841505" cy="84128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2" y="643466"/>
            <a:ext cx="5451112" cy="5571065"/>
          </a:xfrm>
          <a:noFill/>
        </p:spPr>
        <p:txBody>
          <a:bodyPr rtlCol="0" anchor="ctr">
            <a:normAutofit/>
          </a:bodyPr>
          <a:lstStyle/>
          <a:p>
            <a:r>
              <a:rPr lang="cs-CZ" sz="1700" b="1" dirty="0"/>
              <a:t>Čtyřletý studijní obor zakončený maturitní zkouškou. Absolventi tohoto oboru jsou připraveni pro výkon ve sféře podnikatelské i zaměstnanecké činnosti.</a:t>
            </a:r>
            <a:endParaRPr lang="cs-CZ" sz="1700" dirty="0"/>
          </a:p>
          <a:p>
            <a:r>
              <a:rPr lang="cs-CZ" sz="1700" dirty="0"/>
              <a:t>   Studiem zaměření pro farmaceutickou výrobu se žáci připravují na řízení a ovládání chemických biochemických procesů při výrobě všech druhů lékových forem - kapslí, dražé, čípků, injekcí.</a:t>
            </a:r>
          </a:p>
          <a:p>
            <a:r>
              <a:rPr lang="cs-CZ" sz="1700" dirty="0"/>
              <a:t>   Po úspěšném vykonání maturitní zkoušky je absolvent připraven pro činnost při výrobě léčiv. Uplatní se jako chemický technik, chemik-technolog farmaceutické výroby, případně jako vývojový pracovník v institucích zabývajících se výrobou základních anorganických a organických vláken, výrobou lékových přípravků, farmaceutických substancí, kosmetiky apod.</a:t>
            </a:r>
          </a:p>
          <a:p>
            <a:r>
              <a:rPr lang="cs-CZ" sz="1700" dirty="0"/>
              <a:t>   Absolventi dovedou uživatelským způsobem využívat výpočetní techniku, orientují se v základech ekonomické stránky výroby a servisu alespoň na úrovni potřebné pro živnostenské podnikání.</a:t>
            </a:r>
          </a:p>
          <a:p>
            <a:r>
              <a:rPr lang="cs-CZ" sz="1700" dirty="0"/>
              <a:t>   Absolventi se také mohou ucházet o studium na vysokých školách i všech forem pomaturitního studia.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74EA45-16CF-4A52-83FA-29096771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8" y="6356350"/>
            <a:ext cx="4138303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cs-CZ"/>
              <a:t>www.edukra.cz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8FD1EE-5C70-478A-8B1F-59C3D5A5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76" y="3963522"/>
            <a:ext cx="21145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8305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00" y="702944"/>
            <a:ext cx="5367926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0B7B0D-B792-46F2-93AC-5C85F786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5" y="855928"/>
            <a:ext cx="4192104" cy="4166085"/>
          </a:xfrm>
        </p:spPr>
        <p:txBody>
          <a:bodyPr>
            <a:normAutofit/>
          </a:bodyPr>
          <a:lstStyle/>
          <a:p>
            <a:r>
              <a:rPr lang="pl-PL" sz="2400" dirty="0"/>
              <a:t>23-51-H/01</a:t>
            </a:r>
            <a:br>
              <a:rPr lang="pl-PL" sz="4600" dirty="0"/>
            </a:br>
            <a:r>
              <a:rPr lang="pl-PL" sz="4600" b="1" dirty="0"/>
              <a:t>Strojní mechanik </a:t>
            </a:r>
            <a:br>
              <a:rPr lang="pl-PL" sz="4600" b="1" dirty="0"/>
            </a:br>
            <a:endParaRPr lang="cs-CZ" sz="46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49" y="3048506"/>
            <a:ext cx="630125" cy="765242"/>
            <a:chOff x="45711" y="3048506"/>
            <a:chExt cx="630289" cy="765242"/>
          </a:xfrm>
        </p:grpSpPr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31C8C-A590-4949-A6CB-6C9FEF04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111" y="750307"/>
            <a:ext cx="5367928" cy="5357387"/>
          </a:xfrm>
        </p:spPr>
        <p:txBody>
          <a:bodyPr anchor="ctr">
            <a:normAutofit/>
          </a:bodyPr>
          <a:lstStyle/>
          <a:p>
            <a:r>
              <a:rPr lang="cs-CZ" sz="1000" b="1" dirty="0"/>
              <a:t>   </a:t>
            </a:r>
            <a:r>
              <a:rPr lang="cs-CZ" sz="1200" b="1" dirty="0"/>
              <a:t>Strojní mechanik je tříletý obor zakončený závěrečnou zkouškou. </a:t>
            </a:r>
            <a:br>
              <a:rPr lang="cs-CZ" sz="1000" b="1" dirty="0"/>
            </a:br>
            <a:endParaRPr lang="cs-CZ" sz="1000" dirty="0"/>
          </a:p>
          <a:p>
            <a:r>
              <a:rPr lang="cs-CZ" sz="1000" b="1" dirty="0"/>
              <a:t>Absolvent se uplatní: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strojírenských průmyslových i neprůmyslových podnicích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opravárenských podnicích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stavebnictví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zemědělských závodech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 živnostenském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veřejných službách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těžebním, hutním a chemickém průmyslu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energetice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zpracovatelském průmyslu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dopravě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000" dirty="0"/>
          </a:p>
          <a:p>
            <a:r>
              <a:rPr lang="cs-CZ" sz="1000" b="1" dirty="0"/>
              <a:t>Pracovním zařazením se absolvent uplatní: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opravář (údržbář) strojů a zařízení ve všech oblastech hospodářství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strojník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montér (svářeč) ocelových konstrukcí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provozní, strojní, stavební zámečník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kontrolor strojírenských výrobků</a:t>
            </a:r>
          </a:p>
          <a:p>
            <a:endParaRPr lang="cs-CZ" sz="1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C5187B-6BD1-4E54-8544-2115D819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6" name="Obrázek 5" descr="Obsah obrázku interiér, zeď, osoba&#10;&#10;Popis byl vytvořen automaticky">
            <a:extLst>
              <a:ext uri="{FF2B5EF4-FFF2-40B4-BE49-F238E27FC236}">
                <a16:creationId xmlns:a16="http://schemas.microsoft.com/office/drawing/2014/main" id="{3ACAAC1B-EF1C-43DC-A9A1-4C8D33C3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61" y="3813748"/>
            <a:ext cx="21907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405" y="0"/>
            <a:ext cx="1258083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B0DE44-1227-4367-9EE2-A07DE414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54" y="960120"/>
            <a:ext cx="3866905" cy="4169664"/>
          </a:xfrm>
        </p:spPr>
        <p:txBody>
          <a:bodyPr>
            <a:normAutofit/>
          </a:bodyPr>
          <a:lstStyle/>
          <a:p>
            <a:pPr algn="r"/>
            <a:r>
              <a:rPr lang="cs-CZ" sz="1050"/>
              <a:t>26-52-H/01</a:t>
            </a:r>
            <a:br>
              <a:rPr lang="cs-CZ" sz="3700"/>
            </a:br>
            <a:r>
              <a:rPr lang="cs-CZ" sz="3700" b="1"/>
              <a:t>Elektromechanik pro zařízení a přístroje </a:t>
            </a:r>
            <a:br>
              <a:rPr lang="cs-CZ" sz="3700" b="1"/>
            </a:br>
            <a:endParaRPr lang="cs-CZ" sz="37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1025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7D8EB-DAD8-466A-9ACE-0CAD5B0A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182" y="960120"/>
            <a:ext cx="5512396" cy="4169664"/>
          </a:xfrm>
        </p:spPr>
        <p:txBody>
          <a:bodyPr anchor="ctr">
            <a:normAutofit/>
          </a:bodyPr>
          <a:lstStyle/>
          <a:p>
            <a:r>
              <a:rPr lang="cs-CZ" sz="1100" b="1" dirty="0"/>
              <a:t> Elektromechanik je tříletý obor zakončený závěrečnou zkouškou. </a:t>
            </a:r>
            <a:br>
              <a:rPr lang="cs-CZ" sz="1100" b="1" dirty="0"/>
            </a:br>
            <a:endParaRPr lang="cs-CZ" sz="1100" dirty="0"/>
          </a:p>
          <a:p>
            <a:r>
              <a:rPr lang="cs-CZ" sz="1100" b="1" dirty="0"/>
              <a:t>Absolvent se uplatní:</a:t>
            </a:r>
            <a:endParaRPr lang="cs-CZ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oborech používajících elektrotechnická a elektronická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podnicích a soukromé sféře používající při výrobě automatizované výrobní linky a automatizované výrobní procesy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různých odvětvích při opravách elektrotechnických a elektronických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ve firmách zabývajících se přenosem informací a dat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100" dirty="0"/>
          </a:p>
          <a:p>
            <a:r>
              <a:rPr lang="cs-CZ" sz="1100" b="1" dirty="0"/>
              <a:t>Pracovním zařazením se absolvent uplatní:</a:t>
            </a:r>
            <a:endParaRPr lang="cs-CZ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jako kontrolor, opravář, údržbář a provozní technik elektrotechnických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je schopen měřit, testovat různé druhy elektrických strojů, zařízení a spotřebičů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může pracovat všude tam, kde je potřeba zajistit správnou činnost elektrických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je schopen využívat uživatelsky výpočetní techniku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obchodě a službách zabývajících se distribucí a prodejem elektrotechnických a elektronických zařízení</a:t>
            </a:r>
          </a:p>
          <a:p>
            <a:endParaRPr lang="cs-CZ" sz="11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75DF59-CEB2-431E-BC67-0447C939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6D001B-21DD-44D5-94B7-069939CF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00" y="3661633"/>
            <a:ext cx="2266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5CC837CCC9564B8066DEB23FFB8D69" ma:contentTypeVersion="9" ma:contentTypeDescription="Vytvoří nový dokument" ma:contentTypeScope="" ma:versionID="a93938069136bd60bf098117d3be06a6">
  <xsd:schema xmlns:xsd="http://www.w3.org/2001/XMLSchema" xmlns:xs="http://www.w3.org/2001/XMLSchema" xmlns:p="http://schemas.microsoft.com/office/2006/metadata/properties" xmlns:ns2="d75c1852-c09b-4c70-aff1-8d2248a4788d" targetNamespace="http://schemas.microsoft.com/office/2006/metadata/properties" ma:root="true" ma:fieldsID="74eac008c17ca9004304e25bf857ee8e" ns2:_="">
    <xsd:import namespace="d75c1852-c09b-4c70-aff1-8d2248a47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c1852-c09b-4c70-aff1-8d2248a478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E9D984-5684-405A-8788-7483D2B0E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c1852-c09b-4c70-aff1-8d2248a478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488871-0688-46C4-95B6-C40B67570A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7065D5-28FC-41AE-B678-778348BB19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1156</Words>
  <Application>Microsoft Office PowerPoint</Application>
  <PresentationFormat>Vlastní</PresentationFormat>
  <Paragraphs>119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Motiv Office</vt:lpstr>
      <vt:lpstr>1_Vlastní návrh</vt:lpstr>
      <vt:lpstr>Vlastní návrh</vt:lpstr>
      <vt:lpstr>Prezentace aplikace PowerPoint</vt:lpstr>
      <vt:lpstr>Proč studovat u nás:</vt:lpstr>
      <vt:lpstr>Studijní obory:</vt:lpstr>
      <vt:lpstr>18-20-M/01 Informační technologie - počítačové sítě </vt:lpstr>
      <vt:lpstr>29-42-M/01 Analýza potravin </vt:lpstr>
      <vt:lpstr>26-41-L/01 Mechanik elektrotechnik </vt:lpstr>
      <vt:lpstr>28-42-L/01 Chemik operátor - farmaceutická výroba </vt:lpstr>
      <vt:lpstr>23-51-H/01 Strojní mechanik  </vt:lpstr>
      <vt:lpstr>26-52-H/01 Elektromechanik pro zařízení a přístroje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Nenad Kovačevič</dc:creator>
  <cp:lastModifiedBy>Legerska Lenka</cp:lastModifiedBy>
  <cp:revision>13</cp:revision>
  <dcterms:created xsi:type="dcterms:W3CDTF">2020-10-29T22:01:56Z</dcterms:created>
  <dcterms:modified xsi:type="dcterms:W3CDTF">2020-11-24T11:54:24Z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0x0101000D5CC837CCC9564B8066DEB23FFB8D69</vt:lpwstr>
  </property>
</Properties>
</file>